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6" d="100"/>
          <a:sy n="86" d="100"/>
        </p:scale>
        <p:origin x="292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22455-8534-401C-A464-FBA9D13CD531}" type="datetimeFigureOut">
              <a:rPr lang="en-US" smtClean="0"/>
              <a:t>8/22/2016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68D19-2037-4B55-9BF3-342F1DFF2B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221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22455-8534-401C-A464-FBA9D13CD531}" type="datetimeFigureOut">
              <a:rPr lang="en-US" smtClean="0"/>
              <a:t>8/22/2016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68D19-2037-4B55-9BF3-342F1DFF2B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435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22455-8534-401C-A464-FBA9D13CD531}" type="datetimeFigureOut">
              <a:rPr lang="en-US" smtClean="0"/>
              <a:t>8/22/2016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68D19-2037-4B55-9BF3-342F1DFF2B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700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22455-8534-401C-A464-FBA9D13CD531}" type="datetimeFigureOut">
              <a:rPr lang="en-US" smtClean="0"/>
              <a:t>8/22/2016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68D19-2037-4B55-9BF3-342F1DFF2B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300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22455-8534-401C-A464-FBA9D13CD531}" type="datetimeFigureOut">
              <a:rPr lang="en-US" smtClean="0"/>
              <a:t>8/22/2016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68D19-2037-4B55-9BF3-342F1DFF2B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70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22455-8534-401C-A464-FBA9D13CD531}" type="datetimeFigureOut">
              <a:rPr lang="en-US" smtClean="0"/>
              <a:t>8/22/2016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68D19-2037-4B55-9BF3-342F1DFF2B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230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22455-8534-401C-A464-FBA9D13CD531}" type="datetimeFigureOut">
              <a:rPr lang="en-US" smtClean="0"/>
              <a:t>8/22/2016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68D19-2037-4B55-9BF3-342F1DFF2B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069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22455-8534-401C-A464-FBA9D13CD531}" type="datetimeFigureOut">
              <a:rPr lang="en-US" smtClean="0"/>
              <a:t>8/22/2016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68D19-2037-4B55-9BF3-342F1DFF2B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957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22455-8534-401C-A464-FBA9D13CD531}" type="datetimeFigureOut">
              <a:rPr lang="en-US" smtClean="0"/>
              <a:t>8/22/2016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68D19-2037-4B55-9BF3-342F1DFF2B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947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22455-8534-401C-A464-FBA9D13CD531}" type="datetimeFigureOut">
              <a:rPr lang="en-US" smtClean="0"/>
              <a:t>8/22/2016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68D19-2037-4B55-9BF3-342F1DFF2B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638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22455-8534-401C-A464-FBA9D13CD531}" type="datetimeFigureOut">
              <a:rPr lang="en-US" smtClean="0"/>
              <a:t>8/22/2016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68D19-2037-4B55-9BF3-342F1DFF2B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771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D22455-8534-401C-A464-FBA9D13CD531}" type="datetimeFigureOut">
              <a:rPr lang="en-US" smtClean="0"/>
              <a:t>8/22/2016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368D19-2037-4B55-9BF3-342F1DFF2B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366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89210"/>
            <a:ext cx="685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edit this file you will need to download this free font from TPT:</a:t>
            </a:r>
            <a:br>
              <a:rPr lang="en-US" dirty="0"/>
            </a:br>
            <a:br>
              <a:rPr lang="en-US" dirty="0"/>
            </a:br>
            <a:r>
              <a:rPr lang="en-US" dirty="0"/>
              <a:t>https://www.teacherspayteachers.com/Product/KG-Primary-Penmanship-Lined-Font-Personal-Use-549115</a:t>
            </a:r>
          </a:p>
        </p:txBody>
      </p:sp>
    </p:spTree>
    <p:extLst>
      <p:ext uri="{BB962C8B-B14F-4D97-AF65-F5344CB8AC3E}">
        <p14:creationId xmlns:p14="http://schemas.microsoft.com/office/powerpoint/2010/main" val="3033392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6422" y="144966"/>
            <a:ext cx="6648915" cy="8876371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2242009"/>
              </p:ext>
            </p:extLst>
          </p:nvPr>
        </p:nvGraphicFramePr>
        <p:xfrm>
          <a:off x="259615" y="1996544"/>
          <a:ext cx="6286152" cy="2871945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2271712">
                  <a:extLst>
                    <a:ext uri="{9D8B030D-6E8A-4147-A177-3AD203B41FA5}">
                      <a16:colId xmlns:a16="http://schemas.microsoft.com/office/drawing/2014/main" val="62252115"/>
                    </a:ext>
                  </a:extLst>
                </a:gridCol>
                <a:gridCol w="501805">
                  <a:extLst>
                    <a:ext uri="{9D8B030D-6E8A-4147-A177-3AD203B41FA5}">
                      <a16:colId xmlns:a16="http://schemas.microsoft.com/office/drawing/2014/main" val="1663664349"/>
                    </a:ext>
                  </a:extLst>
                </a:gridCol>
                <a:gridCol w="501805">
                  <a:extLst>
                    <a:ext uri="{9D8B030D-6E8A-4147-A177-3AD203B41FA5}">
                      <a16:colId xmlns:a16="http://schemas.microsoft.com/office/drawing/2014/main" val="3317146804"/>
                    </a:ext>
                  </a:extLst>
                </a:gridCol>
                <a:gridCol w="501805">
                  <a:extLst>
                    <a:ext uri="{9D8B030D-6E8A-4147-A177-3AD203B41FA5}">
                      <a16:colId xmlns:a16="http://schemas.microsoft.com/office/drawing/2014/main" val="2113076889"/>
                    </a:ext>
                  </a:extLst>
                </a:gridCol>
                <a:gridCol w="501805">
                  <a:extLst>
                    <a:ext uri="{9D8B030D-6E8A-4147-A177-3AD203B41FA5}">
                      <a16:colId xmlns:a16="http://schemas.microsoft.com/office/drawing/2014/main" val="1020604190"/>
                    </a:ext>
                  </a:extLst>
                </a:gridCol>
                <a:gridCol w="501805">
                  <a:extLst>
                    <a:ext uri="{9D8B030D-6E8A-4147-A177-3AD203B41FA5}">
                      <a16:colId xmlns:a16="http://schemas.microsoft.com/office/drawing/2014/main" val="3835470503"/>
                    </a:ext>
                  </a:extLst>
                </a:gridCol>
                <a:gridCol w="501805">
                  <a:extLst>
                    <a:ext uri="{9D8B030D-6E8A-4147-A177-3AD203B41FA5}">
                      <a16:colId xmlns:a16="http://schemas.microsoft.com/office/drawing/2014/main" val="1061982451"/>
                    </a:ext>
                  </a:extLst>
                </a:gridCol>
                <a:gridCol w="501805">
                  <a:extLst>
                    <a:ext uri="{9D8B030D-6E8A-4147-A177-3AD203B41FA5}">
                      <a16:colId xmlns:a16="http://schemas.microsoft.com/office/drawing/2014/main" val="1795286701"/>
                    </a:ext>
                  </a:extLst>
                </a:gridCol>
                <a:gridCol w="501805">
                  <a:extLst>
                    <a:ext uri="{9D8B030D-6E8A-4147-A177-3AD203B41FA5}">
                      <a16:colId xmlns:a16="http://schemas.microsoft.com/office/drawing/2014/main" val="3114893081"/>
                    </a:ext>
                  </a:extLst>
                </a:gridCol>
              </a:tblGrid>
              <a:tr h="3104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Week Of: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4786326"/>
                  </a:ext>
                </a:extLst>
              </a:tr>
              <a:tr h="3104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Listens Carefully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228704"/>
                  </a:ext>
                </a:extLst>
              </a:tr>
              <a:tr h="3104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Stays on Task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7499452"/>
                  </a:ext>
                </a:extLst>
              </a:tr>
              <a:tr h="3495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Follows Directions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6192436"/>
                  </a:ext>
                </a:extLst>
              </a:tr>
              <a:tr h="3104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Respects Others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3780555"/>
                  </a:ext>
                </a:extLst>
              </a:tr>
              <a:tr h="3104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Follows Class Rules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1389661"/>
                  </a:ext>
                </a:extLst>
              </a:tr>
              <a:tr h="3495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Gives Best Effort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6259513"/>
                  </a:ext>
                </a:extLst>
              </a:tr>
              <a:tr h="3104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Displays Self-Control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10064"/>
                  </a:ext>
                </a:extLst>
              </a:tr>
              <a:tr h="3104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** Parent Initials **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  <a:latin typeface="KG Primary Penmanship" panose="02000506000000020003" pitchFamily="2" charset="0"/>
                        </a:rPr>
                        <a:t> 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  <a:latin typeface="KG Primary Penmanship" panose="02000506000000020003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6217102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86422" y="917985"/>
            <a:ext cx="6771578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KG Primary Penmanship" panose="0200050600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Name:							</a:t>
            </a:r>
            <a:r>
              <a:rPr lang="en-US" sz="3200" dirty="0">
                <a:latin typeface="KG Primary Penmanship" panose="02000506000000020003" pitchFamily="2" charset="0"/>
                <a:ea typeface="Calibri" panose="020F0502020204030204" pitchFamily="34" charset="0"/>
              </a:rPr>
              <a:t>      </a:t>
            </a:r>
            <a:r>
              <a:rPr lang="en-US" sz="2800" dirty="0">
                <a:latin typeface="KG Primary Penmanship" panose="0200050600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Quarter:  1  2  3  4</a:t>
            </a:r>
            <a:br>
              <a:rPr lang="en-US" sz="2800" dirty="0">
                <a:latin typeface="KG Primary Penmanship" panose="0200050600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3200" dirty="0">
                <a:latin typeface="KG Primary Penmanship" panose="0200050600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latin typeface="KG Primary Penmanship" panose="0200050600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KG Primary Penmanship" panose="0200050600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sz="2400" b="1" dirty="0">
                <a:latin typeface="KG Primary Penmanship" panose="02000506000000020003" pitchFamily="2" charset="0"/>
                <a:ea typeface="Calibri" panose="020F0502020204030204" pitchFamily="34" charset="0"/>
              </a:rPr>
              <a:t>+</a:t>
            </a:r>
            <a:r>
              <a:rPr lang="en-US" sz="2400" dirty="0">
                <a:latin typeface="KG Primary Penmanship" panose="0200050600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) Outstanding  (</a:t>
            </a:r>
            <a:r>
              <a:rPr lang="en-US" sz="2400" b="1" dirty="0">
                <a:latin typeface="KG Primary Penmanship" panose="02000506000000020003" pitchFamily="2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</a:t>
            </a:r>
            <a:r>
              <a:rPr lang="en-US" sz="2400" dirty="0">
                <a:latin typeface="KG Primary Penmanship" panose="02000506000000020003" pitchFamily="2" charset="0"/>
                <a:ea typeface="Calibri" panose="020F0502020204030204" pitchFamily="34" charset="0"/>
                <a:cs typeface="Wingdings 2" panose="05020102010507070707" pitchFamily="18" charset="2"/>
              </a:rPr>
              <a:t></a:t>
            </a:r>
            <a:r>
              <a:rPr lang="en-US" sz="2400" dirty="0">
                <a:latin typeface="KG Primary Penmanship" panose="0200050600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) Satisfactory  (-) Needs Improvement</a:t>
            </a:r>
            <a:br>
              <a:rPr lang="en-US" dirty="0">
                <a:latin typeface="Wish I Were Taller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24107" y="72270"/>
            <a:ext cx="63338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latin typeface="KG Primary Penmanship" panose="02000506000000020003" pitchFamily="2" charset="0"/>
              </a:rPr>
              <a:t>Weekly Progress Report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1037063" y="1360450"/>
            <a:ext cx="3189249" cy="11150"/>
          </a:xfrm>
          <a:prstGeom prst="line">
            <a:avLst/>
          </a:prstGeom>
          <a:ln w="28575"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136952" y="4903930"/>
            <a:ext cx="1105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KG Primary Penmanship" panose="0200050600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Comments:</a:t>
            </a:r>
            <a:endParaRPr lang="en-US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2538034"/>
              </p:ext>
            </p:extLst>
          </p:nvPr>
        </p:nvGraphicFramePr>
        <p:xfrm>
          <a:off x="259615" y="5304978"/>
          <a:ext cx="6286152" cy="3493334"/>
        </p:xfrm>
        <a:graphic>
          <a:graphicData uri="http://schemas.openxmlformats.org/drawingml/2006/table">
            <a:tbl>
              <a:tblPr firstRow="1" bandRow="1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571538">
                  <a:extLst>
                    <a:ext uri="{9D8B030D-6E8A-4147-A177-3AD203B41FA5}">
                      <a16:colId xmlns:a16="http://schemas.microsoft.com/office/drawing/2014/main" val="1104292352"/>
                    </a:ext>
                  </a:extLst>
                </a:gridCol>
                <a:gridCol w="1571538">
                  <a:extLst>
                    <a:ext uri="{9D8B030D-6E8A-4147-A177-3AD203B41FA5}">
                      <a16:colId xmlns:a16="http://schemas.microsoft.com/office/drawing/2014/main" val="4114226520"/>
                    </a:ext>
                  </a:extLst>
                </a:gridCol>
                <a:gridCol w="1571538">
                  <a:extLst>
                    <a:ext uri="{9D8B030D-6E8A-4147-A177-3AD203B41FA5}">
                      <a16:colId xmlns:a16="http://schemas.microsoft.com/office/drawing/2014/main" val="3640893566"/>
                    </a:ext>
                  </a:extLst>
                </a:gridCol>
                <a:gridCol w="1571538">
                  <a:extLst>
                    <a:ext uri="{9D8B030D-6E8A-4147-A177-3AD203B41FA5}">
                      <a16:colId xmlns:a16="http://schemas.microsoft.com/office/drawing/2014/main" val="2675768541"/>
                    </a:ext>
                  </a:extLst>
                </a:gridCol>
              </a:tblGrid>
              <a:tr h="174666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3277298"/>
                  </a:ext>
                </a:extLst>
              </a:tr>
              <a:tr h="174666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19285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43386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46</Words>
  <Application>Microsoft Office PowerPoint</Application>
  <PresentationFormat>Letter Paper (8.5x11 in)</PresentationFormat>
  <Paragraphs>85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1" baseType="lpstr">
      <vt:lpstr>Arial</vt:lpstr>
      <vt:lpstr>Calibri</vt:lpstr>
      <vt:lpstr>Calibri Light</vt:lpstr>
      <vt:lpstr>KG Primary Penmanship</vt:lpstr>
      <vt:lpstr>Times New Roman</vt:lpstr>
      <vt:lpstr>Wingdings</vt:lpstr>
      <vt:lpstr>Wingdings 2</vt:lpstr>
      <vt:lpstr>Wish I Were Taller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Tara West</dc:creator>
  <cp:lastModifiedBy>Tara West</cp:lastModifiedBy>
  <cp:revision>2</cp:revision>
  <dcterms:created xsi:type="dcterms:W3CDTF">2016-08-22T22:01:33Z</dcterms:created>
  <dcterms:modified xsi:type="dcterms:W3CDTF">2016-08-22T22:10:55Z</dcterms:modified>
</cp:coreProperties>
</file>